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7" r:id="rId4"/>
    <p:sldId id="264" r:id="rId5"/>
    <p:sldId id="265" r:id="rId6"/>
    <p:sldId id="266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7497-4D43-41D0-A9ED-8C40AA6C8CAC}" type="datetimeFigureOut">
              <a:rPr lang="zh-TW" altLang="en-US" smtClean="0"/>
              <a:t>2014/7/2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180F-B72A-4CD1-A26A-147D380A25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7497-4D43-41D0-A9ED-8C40AA6C8CAC}" type="datetimeFigureOut">
              <a:rPr lang="zh-TW" altLang="en-US" smtClean="0"/>
              <a:t>2014/7/2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180F-B72A-4CD1-A26A-147D380A25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7497-4D43-41D0-A9ED-8C40AA6C8CAC}" type="datetimeFigureOut">
              <a:rPr lang="zh-TW" altLang="en-US" smtClean="0"/>
              <a:t>2014/7/2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180F-B72A-4CD1-A26A-147D380A25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7497-4D43-41D0-A9ED-8C40AA6C8CAC}" type="datetimeFigureOut">
              <a:rPr lang="zh-TW" altLang="en-US" smtClean="0"/>
              <a:t>2014/7/2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180F-B72A-4CD1-A26A-147D380A25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7497-4D43-41D0-A9ED-8C40AA6C8CAC}" type="datetimeFigureOut">
              <a:rPr lang="zh-TW" altLang="en-US" smtClean="0"/>
              <a:t>2014/7/2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180F-B72A-4CD1-A26A-147D380A25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7497-4D43-41D0-A9ED-8C40AA6C8CAC}" type="datetimeFigureOut">
              <a:rPr lang="zh-TW" altLang="en-US" smtClean="0"/>
              <a:t>2014/7/2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180F-B72A-4CD1-A26A-147D380A25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7497-4D43-41D0-A9ED-8C40AA6C8CAC}" type="datetimeFigureOut">
              <a:rPr lang="zh-TW" altLang="en-US" smtClean="0"/>
              <a:t>2014/7/2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180F-B72A-4CD1-A26A-147D380A25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7497-4D43-41D0-A9ED-8C40AA6C8CAC}" type="datetimeFigureOut">
              <a:rPr lang="zh-TW" altLang="en-US" smtClean="0"/>
              <a:t>2014/7/2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180F-B72A-4CD1-A26A-147D380A25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7497-4D43-41D0-A9ED-8C40AA6C8CAC}" type="datetimeFigureOut">
              <a:rPr lang="zh-TW" altLang="en-US" smtClean="0"/>
              <a:t>2014/7/2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180F-B72A-4CD1-A26A-147D380A25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7497-4D43-41D0-A9ED-8C40AA6C8CAC}" type="datetimeFigureOut">
              <a:rPr lang="zh-TW" altLang="en-US" smtClean="0"/>
              <a:t>2014/7/2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180F-B72A-4CD1-A26A-147D380A25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7497-4D43-41D0-A9ED-8C40AA6C8CAC}" type="datetimeFigureOut">
              <a:rPr lang="zh-TW" altLang="en-US" smtClean="0"/>
              <a:t>2014/7/2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199180F-B72A-4CD1-A26A-147D380A25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EE7497-4D43-41D0-A9ED-8C40AA6C8CAC}" type="datetimeFigureOut">
              <a:rPr lang="zh-TW" altLang="en-US" smtClean="0"/>
              <a:t>2014/7/2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99180F-B72A-4CD1-A26A-147D380A25B2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zh-TW" sz="3600" dirty="0"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36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07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講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靜態</a:t>
            </a:r>
            <a:r>
              <a:rPr lang="zh-TW" altLang="zh-TW" sz="3600" dirty="0">
                <a:latin typeface="標楷體" pitchFamily="65" charset="-120"/>
                <a:ea typeface="標楷體" pitchFamily="65" charset="-120"/>
              </a:rPr>
              <a:t>場景光照效果的強化技術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版面配置區 8"/>
          <p:cNvSpPr>
            <a:spLocks noGrp="1"/>
          </p:cNvSpPr>
          <p:nvPr>
            <p:ph sz="half" idx="2"/>
          </p:nvPr>
        </p:nvSpPr>
        <p:spPr>
          <a:xfrm>
            <a:off x="395536" y="4005064"/>
            <a:ext cx="8280920" cy="2445019"/>
          </a:xfrm>
        </p:spPr>
        <p:txBody>
          <a:bodyPr>
            <a:noAutofit/>
          </a:bodyPr>
          <a:lstStyle/>
          <a:p>
            <a:pPr marL="0" lvl="0" indent="0">
              <a:buClr>
                <a:srgbClr val="0BD0D9"/>
              </a:buClr>
              <a:buNone/>
            </a:pPr>
            <a:r>
              <a:rPr lang="zh-TW" altLang="en-US" sz="2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學習重點</a:t>
            </a:r>
            <a:endParaRPr lang="en-US" altLang="zh-TW" sz="28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buClr>
                <a:srgbClr val="0BD0D9"/>
              </a:buClr>
            </a:pPr>
            <a:endParaRPr lang="en-US" altLang="zh-TW" sz="24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buClr>
                <a:srgbClr val="0BD0D9"/>
              </a:buClr>
            </a:pPr>
            <a:r>
              <a:rPr lang="zh-TW" altLang="zh-TW" sz="24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重點</a:t>
            </a:r>
            <a:r>
              <a:rPr lang="zh-TW" altLang="zh-TW" sz="2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zh-TW" sz="2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光照貼圖技術</a:t>
            </a:r>
            <a:r>
              <a:rPr lang="zh-TW" altLang="zh-TW" sz="24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buClr>
                <a:srgbClr val="0BD0D9"/>
              </a:buClr>
            </a:pPr>
            <a:endParaRPr lang="en-US" altLang="zh-TW" sz="24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buClr>
                <a:srgbClr val="0BD0D9"/>
              </a:buClr>
            </a:pPr>
            <a:r>
              <a:rPr lang="zh-TW" altLang="zh-TW" sz="2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重點二</a:t>
            </a:r>
            <a:r>
              <a:rPr lang="en-US" altLang="zh-TW" sz="2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zh-TW" sz="2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後期屏幕渲染特效。</a:t>
            </a:r>
            <a:endParaRPr lang="zh-TW" altLang="en-US" sz="24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88840"/>
            <a:ext cx="4680520" cy="2690955"/>
          </a:xfrm>
        </p:spPr>
      </p:pic>
    </p:spTree>
    <p:extLst>
      <p:ext uri="{BB962C8B-B14F-4D97-AF65-F5344CB8AC3E}">
        <p14:creationId xmlns:p14="http://schemas.microsoft.com/office/powerpoint/2010/main" val="2462143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600" b="1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Tonemapping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色調映射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sz="half" idx="2"/>
          </p:nvPr>
        </p:nvSpPr>
        <p:spPr>
          <a:xfrm>
            <a:off x="4644008" y="2924944"/>
            <a:ext cx="4038600" cy="31419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4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Tonemapping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可以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用來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模擬人眼適應環境明暗交替的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效果。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87527"/>
            <a:ext cx="4038600" cy="2500583"/>
          </a:xfrm>
        </p:spPr>
      </p:pic>
    </p:spTree>
    <p:extLst>
      <p:ext uri="{BB962C8B-B14F-4D97-AF65-F5344CB8AC3E}">
        <p14:creationId xmlns:p14="http://schemas.microsoft.com/office/powerpoint/2010/main" val="14698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光照</a:t>
            </a:r>
            <a:r>
              <a:rPr lang="zh-TW" altLang="zh-TW" sz="3600" b="1" dirty="0">
                <a:latin typeface="標楷體" pitchFamily="65" charset="-120"/>
                <a:ea typeface="標楷體" pitchFamily="65" charset="-120"/>
              </a:rPr>
              <a:t>貼圖技術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未烘焙效果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烘焙效果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52936"/>
            <a:ext cx="4040188" cy="2540212"/>
          </a:xfrm>
        </p:spPr>
      </p:pic>
      <p:pic>
        <p:nvPicPr>
          <p:cNvPr id="8" name="內容版面配置區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52936"/>
            <a:ext cx="4041775" cy="2490835"/>
          </a:xfrm>
        </p:spPr>
      </p:pic>
    </p:spTree>
    <p:extLst>
      <p:ext uri="{BB962C8B-B14F-4D97-AF65-F5344CB8AC3E}">
        <p14:creationId xmlns:p14="http://schemas.microsoft.com/office/powerpoint/2010/main" val="185832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三種烘焙方式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Single </a:t>
            </a:r>
            <a:r>
              <a:rPr lang="en-US" altLang="zh-TW" sz="24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Lightmaps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Dual </a:t>
            </a:r>
            <a:r>
              <a:rPr lang="en-US" altLang="zh-TW" sz="24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Lightmaps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Directional </a:t>
            </a:r>
            <a:r>
              <a:rPr lang="en-US" altLang="zh-TW" sz="24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Lightmaps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78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Single </a:t>
            </a:r>
            <a:r>
              <a:rPr lang="en-US" altLang="zh-TW" sz="3600" b="1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Lightmaps</a:t>
            </a:r>
            <a:endParaRPr lang="zh-TW" altLang="en-US" sz="36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39632"/>
            <a:ext cx="4038600" cy="2796374"/>
          </a:xfrm>
        </p:spPr>
      </p:pic>
      <p:sp>
        <p:nvSpPr>
          <p:cNvPr id="4" name="文字版面配置區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Single </a:t>
            </a:r>
            <a:r>
              <a:rPr lang="en-US" altLang="zh-TW" sz="24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Lightmaps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是一種簡單的</a:t>
            </a:r>
            <a:r>
              <a:rPr lang="en-US" altLang="zh-TW" sz="24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Lightmapping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方式，對性能及空間的消耗相對較小，它可以很好地表現靜態場景的的光影效果，但不能夠表現出凹凸貼圖的效果，因為凹凸貼圖要在即時光源的照射下才會產生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反應。</a:t>
            </a:r>
            <a:endParaRPr lang="zh-TW" altLang="zh-TW" sz="2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003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Dual </a:t>
            </a:r>
            <a:r>
              <a:rPr lang="en-US" altLang="zh-TW" sz="3600" b="1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Lightmaps</a:t>
            </a:r>
            <a:endParaRPr lang="zh-TW" altLang="en-US" sz="36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11934"/>
            <a:ext cx="4038600" cy="2851769"/>
          </a:xfrm>
        </p:spPr>
      </p:pic>
      <p:sp>
        <p:nvSpPr>
          <p:cNvPr id="3" name="文字版面配置區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4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Dual </a:t>
            </a:r>
            <a:r>
              <a:rPr lang="en-US" altLang="zh-TW" sz="2400" b="1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Lightmaps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可以在比較大的遊戲場景中表現較多的光影細節，希望多些即時光影，使動態物體和靜態物景的光影融合更為協調，它會將渲染區分為即時和非即時區域，並且烘焙遠近兩種貼圖，離攝影機遠的部分為靜態光照區域，不會表現出太多的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細節。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88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Directional </a:t>
            </a:r>
            <a:r>
              <a:rPr lang="en-US" altLang="zh-TW" sz="3600" b="1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Lightmaps</a:t>
            </a:r>
            <a:endParaRPr lang="zh-TW" altLang="en-US" sz="36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51919"/>
            <a:ext cx="4038600" cy="2771800"/>
          </a:xfrm>
        </p:spPr>
      </p:pic>
      <p:sp>
        <p:nvSpPr>
          <p:cNvPr id="3" name="文字版面配置區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Directional </a:t>
            </a:r>
            <a:r>
              <a:rPr lang="en-US" altLang="zh-TW" sz="24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Lightmaps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可以使靜態物體在利用光照貼圖進行光照的同時混合即時的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Bump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\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Spec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映射的效果，豐富整個場景的光影細節，讓場景更加地生動逼真，與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Dual </a:t>
            </a:r>
            <a:r>
              <a:rPr lang="en-US" altLang="zh-TW" sz="24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Lightmaps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的區別為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Directional </a:t>
            </a:r>
            <a:r>
              <a:rPr lang="en-US" altLang="zh-TW" sz="24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Lightmaps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是作用於整個場景不受距離的限制，在沒有即時光源下也會產生即時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Bump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\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Spec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映射。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724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後期</a:t>
            </a:r>
            <a:r>
              <a:rPr lang="zh-TW" altLang="zh-TW" sz="3600" b="1" dirty="0">
                <a:latin typeface="標楷體" pitchFamily="65" charset="-120"/>
                <a:ea typeface="標楷體" pitchFamily="65" charset="-120"/>
              </a:rPr>
              <a:t>屏幕渲染特效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Image Effects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圖像特效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主要應用在攝影機上，可以為遊戲畫面帶來豐富的視覺效果，使遊戲畫面更具藝術感和個性。在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Unity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中，大部分的特效都是混合使用，通過搭配不同的特效就能夠創造出更完美的遊戲畫面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效果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576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600" b="1" dirty="0">
                <a:latin typeface="Times New Roman" pitchFamily="18" charset="0"/>
                <a:cs typeface="Times New Roman" pitchFamily="18" charset="0"/>
              </a:rPr>
              <a:t>Global Fog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3600" b="1" dirty="0">
                <a:latin typeface="標楷體" pitchFamily="65" charset="-120"/>
                <a:ea typeface="標楷體" pitchFamily="65" charset="-120"/>
              </a:rPr>
              <a:t>全局霧特效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sz="half" idx="2"/>
          </p:nvPr>
        </p:nvSpPr>
        <p:spPr>
          <a:xfrm>
            <a:off x="4644008" y="2924944"/>
            <a:ext cx="4038600" cy="2949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Global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Fog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用來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創造複雜且真實的霧效果。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6912"/>
            <a:ext cx="4038600" cy="2448272"/>
          </a:xfrm>
        </p:spPr>
      </p:pic>
    </p:spTree>
    <p:extLst>
      <p:ext uri="{BB962C8B-B14F-4D97-AF65-F5344CB8AC3E}">
        <p14:creationId xmlns:p14="http://schemas.microsoft.com/office/powerpoint/2010/main" val="1920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Screen </a:t>
            </a:r>
            <a:r>
              <a:rPr lang="en-US" altLang="zh-TW" sz="3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Overlay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屏</a:t>
            </a:r>
            <a:r>
              <a:rPr lang="zh-TW" altLang="zh-TW" sz="3600" b="1" dirty="0">
                <a:latin typeface="標楷體" pitchFamily="65" charset="-120"/>
                <a:ea typeface="標楷體" pitchFamily="65" charset="-120"/>
              </a:rPr>
              <a:t>幕疊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加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sz="half" idx="2"/>
          </p:nvPr>
        </p:nvSpPr>
        <p:spPr>
          <a:xfrm>
            <a:off x="4644008" y="2564904"/>
            <a:ext cx="4038600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此特效是利用一種算法將遊戲畫面與紋理進行混合，創造自訂義效果。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4038600" cy="2517840"/>
          </a:xfrm>
        </p:spPr>
      </p:pic>
    </p:spTree>
    <p:extLst>
      <p:ext uri="{BB962C8B-B14F-4D97-AF65-F5344CB8AC3E}">
        <p14:creationId xmlns:p14="http://schemas.microsoft.com/office/powerpoint/2010/main" val="170017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</TotalTime>
  <Words>391</Words>
  <Application>Microsoft Office PowerPoint</Application>
  <PresentationFormat>如螢幕大小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流線</vt:lpstr>
      <vt:lpstr>第07講 靜態場景光照效果的強化技術</vt:lpstr>
      <vt:lpstr>光照貼圖技術</vt:lpstr>
      <vt:lpstr>三種烘焙方式</vt:lpstr>
      <vt:lpstr>Single Lightmaps</vt:lpstr>
      <vt:lpstr>Dual Lightmaps</vt:lpstr>
      <vt:lpstr>Directional Lightmaps</vt:lpstr>
      <vt:lpstr>後期屏幕渲染特效</vt:lpstr>
      <vt:lpstr>Global Fog(全局霧特效)</vt:lpstr>
      <vt:lpstr>Screen Overlay(屏幕疊加)</vt:lpstr>
      <vt:lpstr>Tonemapping(色調映射)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第07講靜態場景光照效果的強化技術</dc:title>
  <dc:creator>user</dc:creator>
  <cp:lastModifiedBy>user</cp:lastModifiedBy>
  <cp:revision>15</cp:revision>
  <dcterms:created xsi:type="dcterms:W3CDTF">2014-05-30T02:28:51Z</dcterms:created>
  <dcterms:modified xsi:type="dcterms:W3CDTF">2014-07-02T06:30:52Z</dcterms:modified>
</cp:coreProperties>
</file>