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2" r:id="rId4"/>
    <p:sldId id="263" r:id="rId5"/>
    <p:sldId id="264" r:id="rId6"/>
    <p:sldId id="260" r:id="rId7"/>
    <p:sldId id="269" r:id="rId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9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B330ABA4-C85F-457E-8EB0-490A96396749}" type="datetimeFigureOut">
              <a:rPr lang="zh-TW" altLang="en-US" smtClean="0"/>
              <a:pPr/>
              <a:t>2014/7/1</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95FDCDB8-DE28-41FA-8820-0D40056B41EB}"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330ABA4-C85F-457E-8EB0-490A96396749}" type="datetimeFigureOut">
              <a:rPr lang="zh-TW" altLang="en-US" smtClean="0"/>
              <a:pPr/>
              <a:t>2014/7/1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5FDCDB8-DE28-41FA-8820-0D40056B41EB}"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330ABA4-C85F-457E-8EB0-490A96396749}" type="datetimeFigureOut">
              <a:rPr lang="zh-TW" altLang="en-US" smtClean="0"/>
              <a:pPr/>
              <a:t>2014/7/1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5FDCDB8-DE28-41FA-8820-0D40056B41EB}"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330ABA4-C85F-457E-8EB0-490A96396749}" type="datetimeFigureOut">
              <a:rPr lang="zh-TW" altLang="en-US" smtClean="0"/>
              <a:pPr/>
              <a:t>2014/7/1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5FDCDB8-DE28-41FA-8820-0D40056B41E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B330ABA4-C85F-457E-8EB0-490A96396749}" type="datetimeFigureOut">
              <a:rPr lang="zh-TW" altLang="en-US" smtClean="0"/>
              <a:pPr/>
              <a:t>2014/7/1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5FDCDB8-DE28-41FA-8820-0D40056B41EB}"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B330ABA4-C85F-457E-8EB0-490A96396749}" type="datetimeFigureOut">
              <a:rPr lang="zh-TW" altLang="en-US" smtClean="0"/>
              <a:pPr/>
              <a:t>2014/7/1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5FDCDB8-DE28-41FA-8820-0D40056B41EB}"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B330ABA4-C85F-457E-8EB0-490A96396749}" type="datetimeFigureOut">
              <a:rPr lang="zh-TW" altLang="en-US" smtClean="0"/>
              <a:pPr/>
              <a:t>2014/7/1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5FDCDB8-DE28-41FA-8820-0D40056B41EB}"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B330ABA4-C85F-457E-8EB0-490A96396749}" type="datetimeFigureOut">
              <a:rPr lang="zh-TW" altLang="en-US" smtClean="0"/>
              <a:pPr/>
              <a:t>2014/7/1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5FDCDB8-DE28-41FA-8820-0D40056B41EB}"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330ABA4-C85F-457E-8EB0-490A96396749}" type="datetimeFigureOut">
              <a:rPr lang="zh-TW" altLang="en-US" smtClean="0"/>
              <a:pPr/>
              <a:t>2014/7/1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5FDCDB8-DE28-41FA-8820-0D40056B41EB}"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B330ABA4-C85F-457E-8EB0-490A96396749}" type="datetimeFigureOut">
              <a:rPr lang="zh-TW" altLang="en-US" smtClean="0"/>
              <a:pPr/>
              <a:t>2014/7/1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5FDCDB8-DE28-41FA-8820-0D40056B41EB}"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B330ABA4-C85F-457E-8EB0-490A96396749}" type="datetimeFigureOut">
              <a:rPr lang="zh-TW" altLang="en-US" smtClean="0"/>
              <a:pPr/>
              <a:t>2014/7/1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95FDCDB8-DE28-41FA-8820-0D40056B41EB}"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30ABA4-C85F-457E-8EB0-490A96396749}" type="datetimeFigureOut">
              <a:rPr lang="zh-TW" altLang="en-US" smtClean="0"/>
              <a:pPr/>
              <a:t>2014/7/1</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FDCDB8-DE28-41FA-8820-0D40056B41EB}"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714356"/>
            <a:ext cx="8229600" cy="1143000"/>
          </a:xfrm>
        </p:spPr>
        <p:txBody>
          <a:bodyPr>
            <a:noAutofit/>
          </a:bodyPr>
          <a:lstStyle/>
          <a:p>
            <a:r>
              <a:rPr lang="zh-TW" altLang="en-US" sz="4000" b="1" dirty="0">
                <a:solidFill>
                  <a:schemeClr val="tx1"/>
                </a:solidFill>
                <a:latin typeface="標楷體" pitchFamily="65" charset="-120"/>
                <a:ea typeface="標楷體" pitchFamily="65" charset="-120"/>
              </a:rPr>
              <a:t>第</a:t>
            </a:r>
            <a:r>
              <a:rPr lang="en-US" sz="4000" b="1" dirty="0">
                <a:solidFill>
                  <a:schemeClr val="tx1"/>
                </a:solidFill>
                <a:latin typeface="標楷體" pitchFamily="65" charset="-120"/>
                <a:ea typeface="標楷體" pitchFamily="65" charset="-120"/>
              </a:rPr>
              <a:t>04</a:t>
            </a:r>
            <a:r>
              <a:rPr lang="zh-TW" altLang="en-US" sz="4000" b="1" dirty="0">
                <a:solidFill>
                  <a:schemeClr val="tx1"/>
                </a:solidFill>
                <a:latin typeface="標楷體" pitchFamily="65" charset="-120"/>
                <a:ea typeface="標楷體" pitchFamily="65" charset="-120"/>
              </a:rPr>
              <a:t>講 遊戲場景中水特效及粒子動態</a:t>
            </a:r>
            <a:r>
              <a:rPr lang="zh-TW" altLang="en-US" sz="4000" b="1" dirty="0" smtClean="0">
                <a:solidFill>
                  <a:schemeClr val="tx1"/>
                </a:solidFill>
                <a:latin typeface="標楷體" pitchFamily="65" charset="-120"/>
                <a:ea typeface="標楷體" pitchFamily="65" charset="-120"/>
              </a:rPr>
              <a:t>效果</a:t>
            </a:r>
            <a:endParaRPr lang="zh-TW" altLang="en-US" sz="4000" dirty="0">
              <a:solidFill>
                <a:schemeClr val="tx1"/>
              </a:solidFill>
              <a:latin typeface="標楷體" pitchFamily="65" charset="-120"/>
              <a:ea typeface="標楷體" pitchFamily="65" charset="-120"/>
            </a:endParaRPr>
          </a:p>
        </p:txBody>
      </p:sp>
      <p:pic>
        <p:nvPicPr>
          <p:cNvPr id="13" name="內容版面配置區 12" descr="圖片001.png"/>
          <p:cNvPicPr>
            <a:picLocks noGrp="1" noChangeAspect="1"/>
          </p:cNvPicPr>
          <p:nvPr>
            <p:ph sz="half" idx="1"/>
          </p:nvPr>
        </p:nvPicPr>
        <p:blipFill>
          <a:blip r:embed="rId2"/>
          <a:stretch>
            <a:fillRect/>
          </a:stretch>
        </p:blipFill>
        <p:spPr>
          <a:xfrm>
            <a:off x="3857620" y="1571612"/>
            <a:ext cx="4624237" cy="2357454"/>
          </a:xfrm>
        </p:spPr>
      </p:pic>
      <p:sp>
        <p:nvSpPr>
          <p:cNvPr id="5" name="內容版面配置區 4"/>
          <p:cNvSpPr>
            <a:spLocks noGrp="1"/>
          </p:cNvSpPr>
          <p:nvPr>
            <p:ph sz="half" idx="2"/>
          </p:nvPr>
        </p:nvSpPr>
        <p:spPr>
          <a:xfrm>
            <a:off x="714348" y="3143248"/>
            <a:ext cx="6929486" cy="3214710"/>
          </a:xfrm>
        </p:spPr>
        <p:txBody>
          <a:bodyPr/>
          <a:lstStyle/>
          <a:p>
            <a:pPr>
              <a:buNone/>
            </a:pPr>
            <a:r>
              <a:rPr lang="zh-TW" altLang="en-US" sz="3600" b="1" dirty="0" smtClean="0">
                <a:latin typeface="標楷體" pitchFamily="65" charset="-120"/>
                <a:ea typeface="標楷體" pitchFamily="65" charset="-120"/>
              </a:rPr>
              <a:t>學習重點</a:t>
            </a:r>
            <a:endParaRPr lang="en-US" altLang="zh-TW" b="1" dirty="0" smtClean="0">
              <a:latin typeface="標楷體" pitchFamily="65" charset="-120"/>
              <a:ea typeface="標楷體" pitchFamily="65" charset="-120"/>
            </a:endParaRPr>
          </a:p>
          <a:p>
            <a:pPr>
              <a:buNone/>
            </a:pPr>
            <a:endParaRPr lang="en-US" altLang="zh-TW" b="1"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在場景中利用水資源包建立水特效</a:t>
            </a:r>
            <a:endParaRPr lang="en-US" altLang="zh-TW" sz="2800" dirty="0" smtClean="0">
              <a:latin typeface="標楷體" pitchFamily="65" charset="-120"/>
              <a:ea typeface="標楷體" pitchFamily="65" charset="-120"/>
            </a:endParaRPr>
          </a:p>
          <a:p>
            <a:endParaRPr lang="en-US" altLang="zh-TW" sz="105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在場景中建立動態粒子特效</a:t>
            </a:r>
            <a:endParaRPr lang="en-US" altLang="zh-TW" sz="2800" b="1" dirty="0" smtClean="0">
              <a:latin typeface="標楷體" pitchFamily="65" charset="-120"/>
              <a:ea typeface="標楷體" pitchFamily="65" charset="-120"/>
            </a:endParaRPr>
          </a:p>
          <a:p>
            <a:pPr>
              <a:buNone/>
            </a:pP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7242" y="214290"/>
            <a:ext cx="8229600" cy="1143000"/>
          </a:xfrm>
        </p:spPr>
        <p:txBody>
          <a:bodyPr>
            <a:normAutofit/>
          </a:bodyPr>
          <a:lstStyle/>
          <a:p>
            <a:r>
              <a:rPr lang="zh-TW" altLang="en-US" sz="4000" b="1" dirty="0" smtClean="0">
                <a:solidFill>
                  <a:schemeClr val="tx1"/>
                </a:solidFill>
                <a:latin typeface="標楷體" pitchFamily="65" charset="-120"/>
                <a:ea typeface="標楷體" pitchFamily="65" charset="-120"/>
              </a:rPr>
              <a:t>在場景中利用水資源包建立水特效</a:t>
            </a:r>
            <a:endParaRPr lang="zh-TW" altLang="en-US" sz="4000" dirty="0">
              <a:solidFill>
                <a:schemeClr val="tx1"/>
              </a:solidFill>
              <a:latin typeface="標楷體" pitchFamily="65" charset="-120"/>
              <a:ea typeface="標楷體" pitchFamily="65" charset="-120"/>
            </a:endParaRPr>
          </a:p>
        </p:txBody>
      </p:sp>
      <p:sp>
        <p:nvSpPr>
          <p:cNvPr id="3" name="內容版面配置區 2"/>
          <p:cNvSpPr>
            <a:spLocks noGrp="1"/>
          </p:cNvSpPr>
          <p:nvPr>
            <p:ph sz="half" idx="1"/>
          </p:nvPr>
        </p:nvSpPr>
        <p:spPr>
          <a:xfrm>
            <a:off x="457200" y="2000240"/>
            <a:ext cx="8219256" cy="1012672"/>
          </a:xfrm>
        </p:spPr>
        <p:txBody>
          <a:bodyPr>
            <a:normAutofit/>
          </a:bodyPr>
          <a:lstStyle/>
          <a:p>
            <a:pPr>
              <a:buNone/>
            </a:pPr>
            <a:r>
              <a:rPr lang="en-US" sz="3000" dirty="0" smtClean="0">
                <a:latin typeface="標楷體" pitchFamily="65" charset="-120"/>
                <a:ea typeface="標楷體" pitchFamily="65" charset="-120"/>
              </a:rPr>
              <a:t>     Water(Basic)        Water(Pro </a:t>
            </a:r>
            <a:r>
              <a:rPr lang="en-US" sz="3000" dirty="0">
                <a:latin typeface="標楷體" pitchFamily="65" charset="-120"/>
                <a:ea typeface="標楷體" pitchFamily="65" charset="-120"/>
              </a:rPr>
              <a:t>Only</a:t>
            </a:r>
            <a:r>
              <a:rPr 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pPr>
              <a:buNone/>
            </a:pPr>
            <a:endParaRPr lang="en-US" altLang="zh-TW" sz="800" dirty="0">
              <a:latin typeface="微軟正黑體" pitchFamily="34" charset="-120"/>
              <a:ea typeface="微軟正黑體" pitchFamily="34" charset="-120"/>
            </a:endParaRPr>
          </a:p>
          <a:p>
            <a:pPr>
              <a:buNone/>
            </a:pPr>
            <a:endParaRPr lang="en-US" altLang="zh-TW" sz="800" dirty="0" smtClean="0">
              <a:latin typeface="微軟正黑體" pitchFamily="34" charset="-120"/>
              <a:ea typeface="微軟正黑體" pitchFamily="34" charset="-120"/>
            </a:endParaRPr>
          </a:p>
        </p:txBody>
      </p:sp>
      <p:pic>
        <p:nvPicPr>
          <p:cNvPr id="8" name="內容版面配置區 7"/>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440571" y="2727160"/>
            <a:ext cx="3987413" cy="3030434"/>
          </a:xfrm>
        </p:spPr>
      </p:pic>
      <p:pic>
        <p:nvPicPr>
          <p:cNvPr id="9" name="圖片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44008" y="2733258"/>
            <a:ext cx="4032448" cy="30243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half" idx="1"/>
          </p:nvPr>
        </p:nvSpPr>
        <p:spPr>
          <a:xfrm>
            <a:off x="467544" y="836712"/>
            <a:ext cx="8424936" cy="1728192"/>
          </a:xfrm>
        </p:spPr>
        <p:txBody>
          <a:bodyPr>
            <a:normAutofit/>
          </a:bodyPr>
          <a:lstStyle/>
          <a:p>
            <a:r>
              <a:rPr lang="zh-TW" altLang="en-US" sz="2800" dirty="0">
                <a:latin typeface="標楷體" pitchFamily="65" charset="-120"/>
                <a:ea typeface="標楷體" pitchFamily="65" charset="-120"/>
              </a:rPr>
              <a:t>能對遊戲場景中的天空與物體進行反射或折射運算並產生水波效果。</a:t>
            </a:r>
            <a:endParaRPr lang="en-US" altLang="zh-TW" sz="2800" dirty="0">
              <a:latin typeface="標楷體" pitchFamily="65" charset="-120"/>
              <a:ea typeface="標楷體" pitchFamily="65" charset="-120"/>
            </a:endParaRPr>
          </a:p>
          <a:p>
            <a:pPr>
              <a:buNone/>
            </a:pPr>
            <a:endParaRPr lang="en-US" altLang="zh-TW" sz="800" dirty="0">
              <a:latin typeface="微軟正黑體" pitchFamily="34" charset="-120"/>
              <a:ea typeface="微軟正黑體" pitchFamily="34" charset="-120"/>
            </a:endParaRPr>
          </a:p>
          <a:p>
            <a:endParaRPr lang="zh-TW" altLang="en-US" dirty="0"/>
          </a:p>
        </p:txBody>
      </p:sp>
      <p:pic>
        <p:nvPicPr>
          <p:cNvPr id="7" name="內容版面配置區 6"/>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827088" y="2141388"/>
            <a:ext cx="7859712" cy="3879900"/>
          </a:xfrm>
        </p:spPr>
      </p:pic>
    </p:spTree>
    <p:extLst>
      <p:ext uri="{BB962C8B-B14F-4D97-AF65-F5344CB8AC3E}">
        <p14:creationId xmlns="" xmlns:p14="http://schemas.microsoft.com/office/powerpoint/2010/main" val="86658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67544" y="836713"/>
            <a:ext cx="8352928" cy="1656183"/>
          </a:xfrm>
        </p:spPr>
        <p:txBody>
          <a:bodyPr/>
          <a:lstStyle/>
          <a:p>
            <a:r>
              <a:rPr lang="zh-TW" altLang="en-US" sz="2800" dirty="0">
                <a:latin typeface="標楷體" pitchFamily="65" charset="-120"/>
                <a:ea typeface="標楷體" pitchFamily="65" charset="-120"/>
              </a:rPr>
              <a:t>可以同時在場景中放置多個水的區域，不同的水區域會因為位置高低與旋轉角度的不同而反射出不同的倒影。</a:t>
            </a:r>
            <a:endParaRPr lang="en-US" altLang="zh-TW" sz="2800" dirty="0">
              <a:latin typeface="標楷體" pitchFamily="65" charset="-120"/>
              <a:ea typeface="標楷體" pitchFamily="65" charset="-120"/>
            </a:endParaRPr>
          </a:p>
          <a:p>
            <a:pPr marL="0" indent="0">
              <a:buNone/>
            </a:pPr>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1043608" y="2538603"/>
            <a:ext cx="7257143" cy="3038095"/>
          </a:xfrm>
        </p:spPr>
      </p:pic>
    </p:spTree>
    <p:extLst>
      <p:ext uri="{BB962C8B-B14F-4D97-AF65-F5344CB8AC3E}">
        <p14:creationId xmlns="" xmlns:p14="http://schemas.microsoft.com/office/powerpoint/2010/main" val="158360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683568" y="764704"/>
            <a:ext cx="7632848" cy="748680"/>
          </a:xfrm>
        </p:spPr>
        <p:txBody>
          <a:bodyPr/>
          <a:lstStyle/>
          <a:p>
            <a:r>
              <a:rPr lang="zh-TW" altLang="en-US" sz="2800" dirty="0">
                <a:latin typeface="標楷體" pitchFamily="65" charset="-120"/>
                <a:ea typeface="標楷體" pitchFamily="65" charset="-120"/>
              </a:rPr>
              <a:t>水區域的形狀有多樣的變化。</a:t>
            </a:r>
          </a:p>
          <a:p>
            <a:endParaRPr lang="zh-TW" altLang="en-US" dirty="0"/>
          </a:p>
        </p:txBody>
      </p:sp>
      <p:pic>
        <p:nvPicPr>
          <p:cNvPr id="7" name="內容版面配置區 6"/>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1547664" y="1861803"/>
            <a:ext cx="5842992" cy="3511413"/>
          </a:xfrm>
        </p:spPr>
      </p:pic>
    </p:spTree>
    <p:extLst>
      <p:ext uri="{BB962C8B-B14F-4D97-AF65-F5344CB8AC3E}">
        <p14:creationId xmlns="" xmlns:p14="http://schemas.microsoft.com/office/powerpoint/2010/main" val="398781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457200" y="500042"/>
            <a:ext cx="8229600" cy="1143000"/>
          </a:xfrm>
        </p:spPr>
        <p:txBody>
          <a:bodyPr>
            <a:normAutofit/>
          </a:bodyPr>
          <a:lstStyle/>
          <a:p>
            <a:r>
              <a:rPr lang="en-US" sz="4000" dirty="0">
                <a:solidFill>
                  <a:schemeClr val="tx1"/>
                </a:solidFill>
                <a:latin typeface="標楷體" pitchFamily="65" charset="-120"/>
                <a:ea typeface="標楷體" pitchFamily="65" charset="-120"/>
              </a:rPr>
              <a:t>Inspector</a:t>
            </a:r>
            <a:r>
              <a:rPr lang="zh-TW" altLang="en-US" sz="4000" dirty="0">
                <a:solidFill>
                  <a:schemeClr val="tx1"/>
                </a:solidFill>
                <a:latin typeface="標楷體" pitchFamily="65" charset="-120"/>
                <a:ea typeface="標楷體" pitchFamily="65" charset="-120"/>
              </a:rPr>
              <a:t>面板</a:t>
            </a:r>
          </a:p>
        </p:txBody>
      </p:sp>
      <p:pic>
        <p:nvPicPr>
          <p:cNvPr id="9" name="內容版面配置區 8" descr="圖片012.png"/>
          <p:cNvPicPr>
            <a:picLocks noGrp="1" noChangeAspect="1"/>
          </p:cNvPicPr>
          <p:nvPr>
            <p:ph idx="1"/>
          </p:nvPr>
        </p:nvPicPr>
        <p:blipFill>
          <a:blip r:embed="rId2"/>
          <a:stretch>
            <a:fillRect/>
          </a:stretch>
        </p:blipFill>
        <p:spPr>
          <a:xfrm>
            <a:off x="2356837" y="2071678"/>
            <a:ext cx="4572617" cy="407196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8292"/>
            <a:ext cx="8229600" cy="1066130"/>
          </a:xfrm>
        </p:spPr>
        <p:txBody>
          <a:bodyPr>
            <a:normAutofit/>
          </a:bodyPr>
          <a:lstStyle/>
          <a:p>
            <a:r>
              <a:rPr lang="zh-TW" altLang="en-US" sz="4000" b="1" dirty="0" smtClean="0">
                <a:solidFill>
                  <a:schemeClr val="tx1"/>
                </a:solidFill>
                <a:latin typeface="標楷體" pitchFamily="65" charset="-120"/>
                <a:ea typeface="標楷體" pitchFamily="65" charset="-120"/>
              </a:rPr>
              <a:t>在</a:t>
            </a:r>
            <a:r>
              <a:rPr lang="zh-TW" altLang="en-US" sz="4000" b="1" dirty="0">
                <a:solidFill>
                  <a:schemeClr val="tx1"/>
                </a:solidFill>
                <a:latin typeface="標楷體" pitchFamily="65" charset="-120"/>
                <a:ea typeface="標楷體" pitchFamily="65" charset="-120"/>
              </a:rPr>
              <a:t>場景中建立動態粒子</a:t>
            </a:r>
            <a:r>
              <a:rPr lang="zh-TW" altLang="en-US" sz="4000" b="1" dirty="0" smtClean="0">
                <a:solidFill>
                  <a:schemeClr val="tx1"/>
                </a:solidFill>
                <a:latin typeface="標楷體" pitchFamily="65" charset="-120"/>
                <a:ea typeface="標楷體" pitchFamily="65" charset="-120"/>
              </a:rPr>
              <a:t>特效</a:t>
            </a:r>
            <a:endParaRPr lang="zh-TW" altLang="en-US" sz="4000" b="1" dirty="0">
              <a:solidFill>
                <a:schemeClr val="tx1"/>
              </a:solidFill>
              <a:latin typeface="標楷體" pitchFamily="65" charset="-120"/>
              <a:ea typeface="標楷體" pitchFamily="65" charset="-120"/>
            </a:endParaRPr>
          </a:p>
        </p:txBody>
      </p:sp>
      <p:sp>
        <p:nvSpPr>
          <p:cNvPr id="3" name="內容版面配置區 2"/>
          <p:cNvSpPr>
            <a:spLocks noGrp="1"/>
          </p:cNvSpPr>
          <p:nvPr>
            <p:ph sz="half" idx="1"/>
          </p:nvPr>
        </p:nvSpPr>
        <p:spPr>
          <a:xfrm>
            <a:off x="457200" y="1571612"/>
            <a:ext cx="8258204" cy="5214974"/>
          </a:xfrm>
        </p:spPr>
        <p:txBody>
          <a:bodyPr>
            <a:normAutofit/>
          </a:bodyPr>
          <a:lstStyle/>
          <a:p>
            <a:r>
              <a:rPr lang="zh-TW" altLang="zh-TW" sz="2800" dirty="0" smtClean="0">
                <a:latin typeface="標楷體" pitchFamily="65" charset="-120"/>
                <a:ea typeface="標楷體" pitchFamily="65" charset="-120"/>
              </a:rPr>
              <a:t>利用二維的圖片經由不斷重複的生成，進而在三維的空間中產生的動態效果。</a:t>
            </a:r>
            <a:endParaRPr lang="en-US" altLang="zh-TW" sz="2800" dirty="0" smtClean="0">
              <a:latin typeface="標楷體" pitchFamily="65" charset="-120"/>
              <a:ea typeface="標楷體" pitchFamily="65" charset="-120"/>
            </a:endParaRPr>
          </a:p>
          <a:p>
            <a:endParaRPr lang="en-US" altLang="zh-TW" sz="14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粒子系統</a:t>
            </a:r>
            <a:endParaRPr lang="en-US" altLang="zh-TW" sz="2800" dirty="0" smtClean="0">
              <a:latin typeface="標楷體" pitchFamily="65" charset="-120"/>
              <a:ea typeface="標楷體" pitchFamily="65" charset="-120"/>
            </a:endParaRPr>
          </a:p>
          <a:p>
            <a:pPr>
              <a:buNone/>
            </a:pPr>
            <a:r>
              <a:rPr lang="en-US" altLang="zh-TW" sz="2400" dirty="0" err="1" smtClean="0">
                <a:latin typeface="標楷體" pitchFamily="65" charset="-120"/>
                <a:ea typeface="標楷體" pitchFamily="65" charset="-120"/>
              </a:rPr>
              <a:t>Ellipsoed</a:t>
            </a:r>
            <a:r>
              <a:rPr lang="en-US" altLang="zh-TW" sz="2400" dirty="0" smtClean="0">
                <a:latin typeface="標楷體" pitchFamily="65" charset="-120"/>
                <a:ea typeface="標楷體" pitchFamily="65" charset="-120"/>
              </a:rPr>
              <a:t> Particle(</a:t>
            </a:r>
            <a:r>
              <a:rPr lang="zh-TW" altLang="zh-TW" sz="2400" dirty="0" smtClean="0">
                <a:latin typeface="標楷體" pitchFamily="65" charset="-120"/>
                <a:ea typeface="標楷體" pitchFamily="65" charset="-120"/>
              </a:rPr>
              <a:t>橢球粒子發射器</a:t>
            </a:r>
            <a:r>
              <a:rPr lang="en-US" altLang="zh-TW" sz="2400" dirty="0" smtClean="0">
                <a:latin typeface="標楷體" pitchFamily="65" charset="-120"/>
                <a:ea typeface="標楷體" pitchFamily="65" charset="-120"/>
              </a:rPr>
              <a:t>)</a:t>
            </a:r>
          </a:p>
          <a:p>
            <a:pPr>
              <a:buNone/>
            </a:pPr>
            <a:r>
              <a:rPr lang="en-US" altLang="zh-TW" sz="2400" dirty="0" smtClean="0">
                <a:latin typeface="標楷體" pitchFamily="65" charset="-120"/>
                <a:ea typeface="標楷體" pitchFamily="65" charset="-120"/>
              </a:rPr>
              <a:t>Mesh </a:t>
            </a:r>
            <a:r>
              <a:rPr lang="en-US" altLang="zh-TW" sz="2400" dirty="0" err="1" smtClean="0">
                <a:latin typeface="標楷體" pitchFamily="65" charset="-120"/>
                <a:ea typeface="標楷體" pitchFamily="65" charset="-120"/>
              </a:rPr>
              <a:t>Paticle</a:t>
            </a:r>
            <a:r>
              <a:rPr lang="en-US" altLang="zh-TW" sz="2400" dirty="0" smtClean="0">
                <a:latin typeface="標楷體" pitchFamily="65" charset="-120"/>
                <a:ea typeface="標楷體" pitchFamily="65" charset="-120"/>
              </a:rPr>
              <a:t> Emitter(</a:t>
            </a:r>
            <a:r>
              <a:rPr lang="zh-TW" altLang="zh-TW" sz="2400" dirty="0" smtClean="0">
                <a:latin typeface="標楷體" pitchFamily="65" charset="-120"/>
                <a:ea typeface="標楷體" pitchFamily="65" charset="-120"/>
              </a:rPr>
              <a:t>網格粒子發射器</a:t>
            </a:r>
            <a:r>
              <a:rPr lang="en-US" altLang="zh-TW" sz="2400" dirty="0" smtClean="0">
                <a:latin typeface="標楷體" pitchFamily="65" charset="-120"/>
                <a:ea typeface="標楷體" pitchFamily="65" charset="-120"/>
              </a:rPr>
              <a:t>)</a:t>
            </a:r>
          </a:p>
          <a:p>
            <a:pPr>
              <a:buNone/>
            </a:pPr>
            <a:r>
              <a:rPr lang="en-US" altLang="zh-TW" sz="2400" dirty="0" smtClean="0">
                <a:latin typeface="標楷體" pitchFamily="65" charset="-120"/>
                <a:ea typeface="標楷體" pitchFamily="65" charset="-120"/>
              </a:rPr>
              <a:t>Particle Animator(</a:t>
            </a:r>
            <a:r>
              <a:rPr lang="zh-TW" altLang="zh-TW" sz="2400" dirty="0" smtClean="0">
                <a:latin typeface="標楷體" pitchFamily="65" charset="-120"/>
                <a:ea typeface="標楷體" pitchFamily="65" charset="-120"/>
              </a:rPr>
              <a:t>粒子動畫器</a:t>
            </a:r>
            <a:r>
              <a:rPr lang="en-US" altLang="zh-TW" sz="2400" dirty="0" smtClean="0">
                <a:latin typeface="標楷體" pitchFamily="65" charset="-120"/>
                <a:ea typeface="標楷體" pitchFamily="65" charset="-120"/>
              </a:rPr>
              <a:t>)</a:t>
            </a:r>
          </a:p>
          <a:p>
            <a:pPr>
              <a:buNone/>
            </a:pPr>
            <a:r>
              <a:rPr lang="en-US" altLang="zh-TW" sz="2400" dirty="0" smtClean="0">
                <a:latin typeface="標楷體" pitchFamily="65" charset="-120"/>
                <a:ea typeface="標楷體" pitchFamily="65" charset="-120"/>
              </a:rPr>
              <a:t>Particle Render(</a:t>
            </a:r>
            <a:r>
              <a:rPr lang="zh-TW" altLang="zh-TW" sz="2400" dirty="0" smtClean="0">
                <a:latin typeface="標楷體" pitchFamily="65" charset="-120"/>
                <a:ea typeface="標楷體" pitchFamily="65" charset="-120"/>
              </a:rPr>
              <a:t>粒子渲染器</a:t>
            </a:r>
            <a:r>
              <a:rPr lang="en-US" altLang="zh-TW" sz="2400" dirty="0" smtClean="0">
                <a:latin typeface="標楷體" pitchFamily="65" charset="-120"/>
                <a:ea typeface="標楷體" pitchFamily="65" charset="-120"/>
              </a:rPr>
              <a:t>)</a:t>
            </a:r>
          </a:p>
          <a:p>
            <a:pPr>
              <a:buNone/>
            </a:pPr>
            <a:r>
              <a:rPr lang="en-US" altLang="zh-TW" sz="2400" dirty="0" smtClean="0">
                <a:latin typeface="標楷體" pitchFamily="65" charset="-120"/>
                <a:ea typeface="標楷體" pitchFamily="65" charset="-120"/>
              </a:rPr>
              <a:t>World Particle Collider(</a:t>
            </a:r>
            <a:r>
              <a:rPr lang="zh-TW" altLang="zh-TW" sz="2400" dirty="0" smtClean="0">
                <a:latin typeface="標楷體" pitchFamily="65" charset="-120"/>
                <a:ea typeface="標楷體" pitchFamily="65" charset="-120"/>
              </a:rPr>
              <a:t>粒子碰撞器</a:t>
            </a:r>
            <a:r>
              <a:rPr lang="en-US" altLang="zh-TW" sz="2400" dirty="0" smtClean="0">
                <a:latin typeface="標楷體" pitchFamily="65" charset="-120"/>
                <a:ea typeface="標楷體" pitchFamily="65" charset="-120"/>
              </a:rPr>
              <a:t>)</a:t>
            </a:r>
            <a:endParaRPr lang="zh-TW" altLang="en-US" sz="2400" dirty="0" smtClean="0">
              <a:latin typeface="標楷體" pitchFamily="65" charset="-120"/>
              <a:ea typeface="標楷體" pitchFamily="65" charset="-120"/>
            </a:endParaRPr>
          </a:p>
          <a:p>
            <a:endParaRPr lang="zh-TW" altLang="en-US" sz="2800" dirty="0">
              <a:latin typeface="標楷體" pitchFamily="65" charset="-120"/>
              <a:ea typeface="標楷體" pitchFamily="65" charset="-120"/>
            </a:endParaRPr>
          </a:p>
        </p:txBody>
      </p:sp>
      <p:pic>
        <p:nvPicPr>
          <p:cNvPr id="5" name="內容版面配置區 4"/>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6465369" y="2428868"/>
            <a:ext cx="1964283" cy="1928826"/>
          </a:xfrm>
        </p:spPr>
      </p:pic>
      <p:pic>
        <p:nvPicPr>
          <p:cNvPr id="6" name="內容版面配置區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500826" y="4558032"/>
            <a:ext cx="1928826" cy="1942802"/>
          </a:xfrm>
          <a:prstGeom prst="rect">
            <a:avLst/>
          </a:prstGeom>
        </p:spPr>
      </p:pic>
    </p:spTree>
    <p:extLst>
      <p:ext uri="{BB962C8B-B14F-4D97-AF65-F5344CB8AC3E}">
        <p14:creationId xmlns="" xmlns:p14="http://schemas.microsoft.com/office/powerpoint/2010/main" val="1568573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139</TotalTime>
  <Words>179</Words>
  <Application>Microsoft Office PowerPoint</Application>
  <PresentationFormat>如螢幕大小 (4:3)</PresentationFormat>
  <Paragraphs>21</Paragraphs>
  <Slides>7</Slides>
  <Notes>0</Notes>
  <HiddenSlides>0</HiddenSlides>
  <MMClips>0</MMClips>
  <ScaleCrop>false</ScaleCrop>
  <HeadingPairs>
    <vt:vector size="4" baseType="variant">
      <vt:variant>
        <vt:lpstr>佈景主題</vt:lpstr>
      </vt:variant>
      <vt:variant>
        <vt:i4>1</vt:i4>
      </vt:variant>
      <vt:variant>
        <vt:lpstr>投影片標題</vt:lpstr>
      </vt:variant>
      <vt:variant>
        <vt:i4>7</vt:i4>
      </vt:variant>
    </vt:vector>
  </HeadingPairs>
  <TitlesOfParts>
    <vt:vector size="8" baseType="lpstr">
      <vt:lpstr>流線</vt:lpstr>
      <vt:lpstr>第04講 遊戲場景中水特效及粒子動態效果</vt:lpstr>
      <vt:lpstr>在場景中利用水資源包建立水特效</vt:lpstr>
      <vt:lpstr>投影片 3</vt:lpstr>
      <vt:lpstr>投影片 4</vt:lpstr>
      <vt:lpstr>投影片 5</vt:lpstr>
      <vt:lpstr>Inspector面板</vt:lpstr>
      <vt:lpstr>在場景中建立動態粒子特效</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第04講 遊戲場景中水特效及粒子動態效果 </dc:title>
  <dc:creator>ys</dc:creator>
  <cp:lastModifiedBy>ys</cp:lastModifiedBy>
  <cp:revision>15</cp:revision>
  <dcterms:created xsi:type="dcterms:W3CDTF">2014-06-17T15:56:13Z</dcterms:created>
  <dcterms:modified xsi:type="dcterms:W3CDTF">2014-07-01T09:34:10Z</dcterms:modified>
</cp:coreProperties>
</file>